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mov" ContentType="video/quicktime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3" r:id="rId1"/>
  </p:sldMasterIdLst>
  <p:notesMasterIdLst>
    <p:notesMasterId r:id="rId34"/>
  </p:notesMasterIdLst>
  <p:sldIdLst>
    <p:sldId id="256" r:id="rId2"/>
    <p:sldId id="257" r:id="rId3"/>
    <p:sldId id="262" r:id="rId4"/>
    <p:sldId id="266" r:id="rId5"/>
    <p:sldId id="267" r:id="rId6"/>
    <p:sldId id="263" r:id="rId7"/>
    <p:sldId id="265" r:id="rId8"/>
    <p:sldId id="264" r:id="rId9"/>
    <p:sldId id="295" r:id="rId10"/>
    <p:sldId id="269" r:id="rId11"/>
    <p:sldId id="270" r:id="rId12"/>
    <p:sldId id="271" r:id="rId13"/>
    <p:sldId id="272" r:id="rId14"/>
    <p:sldId id="304" r:id="rId15"/>
    <p:sldId id="312" r:id="rId16"/>
    <p:sldId id="313" r:id="rId17"/>
    <p:sldId id="273" r:id="rId18"/>
    <p:sldId id="311" r:id="rId19"/>
    <p:sldId id="274" r:id="rId20"/>
    <p:sldId id="276" r:id="rId21"/>
    <p:sldId id="277" r:id="rId22"/>
    <p:sldId id="285" r:id="rId23"/>
    <p:sldId id="286" r:id="rId24"/>
    <p:sldId id="297" r:id="rId25"/>
    <p:sldId id="294" r:id="rId26"/>
    <p:sldId id="303" r:id="rId27"/>
    <p:sldId id="299" r:id="rId28"/>
    <p:sldId id="310" r:id="rId29"/>
    <p:sldId id="298" r:id="rId30"/>
    <p:sldId id="308" r:id="rId31"/>
    <p:sldId id="309" r:id="rId32"/>
    <p:sldId id="302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aqi Ge" initials="JG" lastIdx="1" clrIdx="0">
    <p:extLst>
      <p:ext uri="{19B8F6BF-5375-455C-9EA6-DF929625EA0E}">
        <p15:presenceInfo xmlns:p15="http://schemas.microsoft.com/office/powerpoint/2012/main" userId="S-1-5-21-1390067357-1993962763-725345543-71054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11" autoAdjust="0"/>
    <p:restoredTop sz="85594" autoAdjust="0"/>
  </p:normalViewPr>
  <p:slideViewPr>
    <p:cSldViewPr snapToGrid="0" snapToObjects="1">
      <p:cViewPr varScale="1">
        <p:scale>
          <a:sx n="47" d="100"/>
          <a:sy n="47" d="100"/>
        </p:scale>
        <p:origin x="76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media/image1.png>
</file>

<file path=ppt/media/image10.jpeg>
</file>

<file path=ppt/media/image11.jpg>
</file>

<file path=ppt/media/image13.jp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jpeg>
</file>

<file path=ppt/media/image7.jpeg>
</file>

<file path=ppt/media/image8.png>
</file>

<file path=ppt/media/image9.jpe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7F945B-B200-F548-831D-5F322BC68EB6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1C76DD-4E3F-2348-BED1-8DC1DB9EB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285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C76DD-4E3F-2348-BED1-8DC1DB9EBC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7862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B3EA96-0B7B-6A44-B355-CE3DDE308704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85247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Gilbert, N. (2004). Agent-based social simulation: dealing with complexity. http://www. econ.iastate.edu/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tesfatsi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/ABM.DealingWithComplexity.Gilbert.pdf [accessed - January 2007].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C76DD-4E3F-2348-BED1-8DC1DB9EBC2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390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“The appeal is undeniable: it appears obvious that individual-level decision making is the fundamental driver of social systems” (O’Sullivan et al. 2012)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B3EA96-0B7B-6A44-B355-CE3DDE308704}" type="slidenum">
              <a:rPr lang="en-GB" smtClean="0"/>
              <a:pPr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59546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‘Known unknowns’ comes from a quote by Donald Rumsfeld:</a:t>
            </a:r>
          </a:p>
          <a:p>
            <a:endParaRPr lang="en-GB" dirty="0"/>
          </a:p>
          <a:p>
            <a:r>
              <a:rPr lang="en-GB" dirty="0"/>
              <a:t>“... there are known </a:t>
            </a:r>
            <a:r>
              <a:rPr lang="en-GB" dirty="0" err="1"/>
              <a:t>knowns</a:t>
            </a:r>
            <a:r>
              <a:rPr lang="en-GB" dirty="0"/>
              <a:t>; there are things we know that we know.</a:t>
            </a:r>
            <a:br>
              <a:rPr lang="en-GB" dirty="0"/>
            </a:br>
            <a:r>
              <a:rPr lang="en-GB" dirty="0"/>
              <a:t>There are known unknowns; that is to say, there are things that we now know we don't know.</a:t>
            </a:r>
            <a:br>
              <a:rPr lang="en-GB" dirty="0"/>
            </a:br>
            <a:r>
              <a:rPr lang="en-GB" dirty="0"/>
              <a:t>But there are also unknown unknowns – there are things we do not know we don't know.”</a:t>
            </a:r>
          </a:p>
          <a:p>
            <a:endParaRPr lang="en-GB" dirty="0"/>
          </a:p>
          <a:p>
            <a:r>
              <a:rPr lang="en-GB" dirty="0"/>
              <a:t>See the </a:t>
            </a:r>
            <a:r>
              <a:rPr lang="en-GB" dirty="0" err="1"/>
              <a:t>wikipedia</a:t>
            </a:r>
            <a:r>
              <a:rPr lang="en-GB" dirty="0"/>
              <a:t> article:</a:t>
            </a:r>
            <a:r>
              <a:rPr lang="en-GB" baseline="0" dirty="0"/>
              <a:t> https://</a:t>
            </a:r>
            <a:r>
              <a:rPr lang="en-GB" baseline="0" dirty="0" err="1"/>
              <a:t>en.wikipedia.org</a:t>
            </a:r>
            <a:r>
              <a:rPr lang="en-GB" baseline="0" dirty="0"/>
              <a:t>/wiki/</a:t>
            </a:r>
            <a:r>
              <a:rPr lang="en-GB" baseline="0" dirty="0" err="1"/>
              <a:t>Unknown_unknown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B3EA96-0B7B-6A44-B355-CE3DDE308704}" type="slidenum">
              <a:rPr lang="en-GB" smtClean="0"/>
              <a:pPr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34364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 smtClean="0"/>
              <a:t>Over-complication</a:t>
            </a:r>
            <a:r>
              <a:rPr lang="en-GB" b="1" dirty="0"/>
              <a:t>:</a:t>
            </a:r>
            <a:r>
              <a:rPr lang="en-GB" b="1" baseline="0" dirty="0"/>
              <a:t> </a:t>
            </a:r>
            <a:r>
              <a:rPr lang="en-GB" dirty="0"/>
              <a:t>If the model is too complicated to </a:t>
            </a:r>
            <a:r>
              <a:rPr lang="en-GB" dirty="0" err="1"/>
              <a:t>analyze</a:t>
            </a:r>
            <a:r>
              <a:rPr lang="en-GB" dirty="0"/>
              <a:t>, all we have done</a:t>
            </a:r>
            <a:r>
              <a:rPr lang="en-GB" baseline="0" dirty="0"/>
              <a:t> </a:t>
            </a:r>
            <a:r>
              <a:rPr lang="en-GB" dirty="0"/>
              <a:t>is to replace one poorly understood object of study with another, which we know to</a:t>
            </a:r>
            <a:r>
              <a:rPr lang="en-GB" baseline="0" dirty="0"/>
              <a:t> </a:t>
            </a:r>
            <a:r>
              <a:rPr lang="en-GB" dirty="0"/>
              <a:t>be incomplete! (O’Sullivan et al. , 2012)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B3EA96-0B7B-6A44-B355-CE3DDE308704}" type="slidenum">
              <a:rPr lang="en-GB" smtClean="0"/>
              <a:pPr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4307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C76DD-4E3F-2348-BED1-8DC1DB9EBC2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1221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4" name="Shape 364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45" name="Shape 364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800"/>
            </a:pPr>
            <a:r>
              <a:rPr dirty="0"/>
              <a:t>Focus is on peoples movement throughout the continent (</a:t>
            </a:r>
            <a:r>
              <a:rPr b="1" dirty="0"/>
              <a:t>Ran on a super computer</a:t>
            </a:r>
            <a:r>
              <a:rPr dirty="0"/>
              <a:t>)</a:t>
            </a:r>
          </a:p>
          <a:p>
            <a:pPr>
              <a:defRPr sz="1800"/>
            </a:pPr>
            <a:endParaRPr dirty="0"/>
          </a:p>
          <a:p>
            <a:pPr>
              <a:defRPr sz="1800"/>
            </a:pPr>
            <a:r>
              <a:rPr b="1" dirty="0"/>
              <a:t>Large-scale agent-based simulation</a:t>
            </a:r>
            <a:r>
              <a:rPr dirty="0"/>
              <a:t> involves 280 million people, </a:t>
            </a:r>
          </a:p>
          <a:p>
            <a:pPr>
              <a:defRPr sz="1800"/>
            </a:pPr>
            <a:r>
              <a:rPr dirty="0"/>
              <a:t>Uses demographic and worker flow data at the Census tract level, </a:t>
            </a:r>
          </a:p>
          <a:p>
            <a:pPr>
              <a:defRPr sz="1800"/>
            </a:pPr>
            <a:r>
              <a:rPr dirty="0"/>
              <a:t>Long-range travel statistics, to describe the geographic movement of people.</a:t>
            </a:r>
          </a:p>
        </p:txBody>
      </p:sp>
    </p:spTree>
    <p:extLst>
      <p:ext uri="{BB962C8B-B14F-4D97-AF65-F5344CB8AC3E}">
        <p14:creationId xmlns:p14="http://schemas.microsoft.com/office/powerpoint/2010/main" val="2539203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4A7D38-0E8F-4E42-A023-8AEE654DB2CF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52136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C76DD-4E3F-2348-BED1-8DC1DB9EBC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5133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4C3E63-7C04-1D4A-B8CF-ACE7B46B162D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3567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Batty, M. (2005). Agents, cells, and cities: new representational models for simulating </a:t>
            </a:r>
            <a:r>
              <a:rPr lang="en-GB" dirty="0" err="1"/>
              <a:t>multiscale</a:t>
            </a:r>
            <a:r>
              <a:rPr lang="en-GB" dirty="0"/>
              <a:t> urban dynamics. Environment and Planning A, 37:1373–1394.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4C3E63-7C04-1D4A-B8CF-ACE7B46B162D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0296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e.g.</a:t>
            </a:r>
            <a:r>
              <a:rPr lang="en-GB" baseline="0" dirty="0" smtClean="0"/>
              <a:t> game of life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C76DD-4E3F-2348-BED1-8DC1DB9EBC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675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</a:t>
            </a:r>
            <a:r>
              <a:rPr lang="en-GB" dirty="0" err="1"/>
              <a:t>www.bartlett.ucl.ac.uk</a:t>
            </a:r>
            <a:r>
              <a:rPr lang="en-GB" dirty="0"/>
              <a:t>/casa/</a:t>
            </a:r>
            <a:r>
              <a:rPr lang="en-GB" dirty="0" err="1"/>
              <a:t>pdf</a:t>
            </a:r>
            <a:r>
              <a:rPr lang="en-GB" dirty="0"/>
              <a:t>/paper110.pdf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4C3E63-7C04-1D4A-B8CF-ACE7B46B162D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7264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Psychological</a:t>
            </a:r>
            <a:r>
              <a:rPr lang="en-GB" baseline="0" dirty="0" smtClean="0"/>
              <a:t> theories: peer pressure (converge to norm), risk avoidance, loss aversion, ego depletion  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C76DD-4E3F-2348-BED1-8DC1DB9EBC2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8259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C76DD-4E3F-2348-BED1-8DC1DB9EBC2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227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467EF01-EC33-094E-8D2A-553367D15D2F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BB54924-4884-BD4C-9036-696F8282AA09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79ADCADA-EA67-7F4F-834A-FA9EE841025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40458" y="292041"/>
            <a:ext cx="4389542" cy="1268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0809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7EF01-EC33-094E-8D2A-553367D15D2F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54924-4884-BD4C-9036-696F8282AA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404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7EF01-EC33-094E-8D2A-553367D15D2F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54924-4884-BD4C-9036-696F8282AA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3779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ustom Design copy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8" name="Shape 10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9" name="Shape 10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9326083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7EF01-EC33-094E-8D2A-553367D15D2F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54924-4884-BD4C-9036-696F8282AA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079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467EF01-EC33-094E-8D2A-553367D15D2F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BB54924-4884-BD4C-9036-696F8282AA0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7024170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7EF01-EC33-094E-8D2A-553367D15D2F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54924-4884-BD4C-9036-696F8282AA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061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7EF01-EC33-094E-8D2A-553367D15D2F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54924-4884-BD4C-9036-696F8282AA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408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7EF01-EC33-094E-8D2A-553367D15D2F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54924-4884-BD4C-9036-696F8282AA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455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7EF01-EC33-094E-8D2A-553367D15D2F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54924-4884-BD4C-9036-696F8282AA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486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467EF01-EC33-094E-8D2A-553367D15D2F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BB54924-4884-BD4C-9036-696F8282AA0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79827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467EF01-EC33-094E-8D2A-553367D15D2F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BB54924-4884-BD4C-9036-696F8282AA0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49032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9467EF01-EC33-094E-8D2A-553367D15D2F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2BB54924-4884-BD4C-9036-696F8282AA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440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hyperlink" Target="https://www.washingtonpost.com/2020/world/corona-simulator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hyperlink" Target="http://tinyurl.com/4oxxx3l" TargetMode="Externa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tlogoweb.org/launch#http://www.netlogoweb.org/assets/modelslib/Sample%20Models/Social%20Science/Traffic%20Basic.nlogo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://www.netlogoweb.org/launch#http://ccl.northwestern.edu/netlogo/models/models/Sample%20Models/Biology/Wolf%20Sheep%20Predation.nlogo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ccl.northwestern.edu/netlog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leeds.primo.exlibrisgroup.com/discovery/fulldisplay?docid=alma991013168919705181&amp;vid=44LEE_INST:VU1" TargetMode="External"/><Relationship Id="rId2" Type="http://schemas.openxmlformats.org/officeDocument/2006/relationships/hyperlink" Target="https://leeds.primo.exlibrisgroup.com/discovery/fulldisplay?docid=alma991007923049705181&amp;vid=44LEE_INST:VU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eeds.primo.exlibrisgroup.com/discovery/fulldisplay?docid=alma991007922999705181&amp;vid=44LEE_INST:VU1" TargetMode="External"/><Relationship Id="rId4" Type="http://schemas.openxmlformats.org/officeDocument/2006/relationships/hyperlink" Target="https://leeds.primo.exlibrisgroup.com/discovery/fulldisplay?docid=alma991007940979705181&amp;vid=44LEE_INST:VU1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2.png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vS0qURl_JJY" TargetMode="Externa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vS0qURl_JJY" TargetMode="Externa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Agent-based modelling</a:t>
            </a:r>
          </a:p>
        </p:txBody>
      </p:sp>
    </p:spTree>
    <p:extLst>
      <p:ext uri="{BB962C8B-B14F-4D97-AF65-F5344CB8AC3E}">
        <p14:creationId xmlns:p14="http://schemas.microsoft.com/office/powerpoint/2010/main" val="741203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an agent? (I)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400" dirty="0"/>
              <a:t>No universal definition</a:t>
            </a:r>
          </a:p>
          <a:p>
            <a:r>
              <a:rPr lang="en-CA" sz="2400" dirty="0"/>
              <a:t>But most people agree that agents should exhibit some of the following criteria</a:t>
            </a:r>
          </a:p>
          <a:p>
            <a:endParaRPr lang="en-CA" sz="2400" dirty="0"/>
          </a:p>
          <a:p>
            <a:r>
              <a:rPr lang="en-CA" sz="2400" b="1" dirty="0"/>
              <a:t>Autonomy</a:t>
            </a:r>
          </a:p>
          <a:p>
            <a:pPr lvl="1"/>
            <a:r>
              <a:rPr lang="en-CA" sz="2400" dirty="0"/>
              <a:t>Act independently, free from central control</a:t>
            </a:r>
          </a:p>
          <a:p>
            <a:pPr lvl="1"/>
            <a:r>
              <a:rPr lang="en-CA" sz="2400" dirty="0"/>
              <a:t>Control its own state and make independent decisions</a:t>
            </a:r>
          </a:p>
          <a:p>
            <a:pPr lvl="1"/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632384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an agent? (II)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400" b="1" dirty="0"/>
              <a:t>Heterogeneity</a:t>
            </a:r>
          </a:p>
          <a:p>
            <a:pPr lvl="1"/>
            <a:r>
              <a:rPr lang="en-CA" sz="2400" dirty="0"/>
              <a:t>Agents should not normally be identical</a:t>
            </a:r>
          </a:p>
          <a:p>
            <a:pPr lvl="1"/>
            <a:r>
              <a:rPr lang="en-CA" sz="2400" dirty="0"/>
              <a:t>Groups of similar agents are formed from the ground-up (e.g. by agents interacting with each other)</a:t>
            </a:r>
          </a:p>
          <a:p>
            <a:pPr lvl="1"/>
            <a:endParaRPr lang="en-CA" sz="2400" dirty="0"/>
          </a:p>
          <a:p>
            <a:r>
              <a:rPr lang="en-CA" sz="2400" b="1" dirty="0"/>
              <a:t>Reactivity</a:t>
            </a:r>
          </a:p>
          <a:p>
            <a:pPr lvl="1"/>
            <a:r>
              <a:rPr lang="en-GB" sz="2400" dirty="0"/>
              <a:t>Agents can sense their environment and respond to changes</a:t>
            </a:r>
          </a:p>
          <a:p>
            <a:pPr lvl="1"/>
            <a:r>
              <a:rPr lang="en-GB" sz="2400" dirty="0"/>
              <a:t>Responses should be </a:t>
            </a:r>
            <a:r>
              <a:rPr lang="en-GB" sz="2400" b="1" dirty="0"/>
              <a:t>goal-directed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09947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an agent? (III)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400" b="1" dirty="0"/>
              <a:t>Bounded rationality</a:t>
            </a:r>
          </a:p>
          <a:p>
            <a:pPr lvl="1"/>
            <a:r>
              <a:rPr lang="en-CA" sz="2400" dirty="0"/>
              <a:t>Agents should not have full knowledge of the world (this would be very unrealistic)</a:t>
            </a:r>
          </a:p>
          <a:p>
            <a:pPr lvl="1"/>
            <a:r>
              <a:rPr lang="en-CA" sz="2400" dirty="0"/>
              <a:t>Environmental perception can be limited</a:t>
            </a:r>
          </a:p>
          <a:p>
            <a:pPr lvl="1"/>
            <a:r>
              <a:rPr lang="en-CA" sz="2400" dirty="0"/>
              <a:t>Choices will not be perfectly rational – </a:t>
            </a:r>
            <a:r>
              <a:rPr lang="en-CA" sz="2400" i="1" dirty="0"/>
              <a:t>they can make mistakes</a:t>
            </a:r>
          </a:p>
          <a:p>
            <a:r>
              <a:rPr lang="en-CA" sz="2400" b="1" dirty="0"/>
              <a:t>Interactive</a:t>
            </a:r>
          </a:p>
          <a:p>
            <a:pPr lvl="1"/>
            <a:r>
              <a:rPr lang="en-CA" sz="2400" dirty="0"/>
              <a:t>Agents can communicate with each other</a:t>
            </a:r>
          </a:p>
          <a:p>
            <a:pPr lvl="1"/>
            <a:r>
              <a:rPr lang="en-CA" sz="2400" dirty="0"/>
              <a:t>Could be dependent on environment (e.g. distance)</a:t>
            </a:r>
          </a:p>
          <a:p>
            <a:endParaRPr lang="en-CA" sz="2400" dirty="0"/>
          </a:p>
          <a:p>
            <a:pPr lvl="1"/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957867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an agent? (IV)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sz="2400" b="1" dirty="0"/>
              <a:t>Mobile</a:t>
            </a:r>
          </a:p>
          <a:p>
            <a:pPr lvl="1"/>
            <a:r>
              <a:rPr lang="en-CA" sz="2400" dirty="0"/>
              <a:t>Often agents will be able to navigate a space.</a:t>
            </a:r>
          </a:p>
          <a:p>
            <a:pPr lvl="1"/>
            <a:endParaRPr lang="en-CA" sz="2400" dirty="0"/>
          </a:p>
          <a:p>
            <a:r>
              <a:rPr lang="en-CA" sz="2400" b="1" dirty="0"/>
              <a:t>Learning / adaption</a:t>
            </a:r>
          </a:p>
          <a:p>
            <a:pPr lvl="1"/>
            <a:r>
              <a:rPr lang="en-CA" sz="2400" dirty="0"/>
              <a:t>Agents should be able to adapt future </a:t>
            </a:r>
            <a:r>
              <a:rPr lang="en-CA" sz="2400" dirty="0" smtClean="0"/>
              <a:t>decisions </a:t>
            </a:r>
            <a:r>
              <a:rPr lang="en-CA" sz="2400" dirty="0"/>
              <a:t>based on past experiences</a:t>
            </a:r>
          </a:p>
        </p:txBody>
      </p:sp>
    </p:spTree>
    <p:extLst>
      <p:ext uri="{BB962C8B-B14F-4D97-AF65-F5344CB8AC3E}">
        <p14:creationId xmlns:p14="http://schemas.microsoft.com/office/powerpoint/2010/main" val="2127187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Modelling human behaviour in ABM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630017"/>
            <a:ext cx="9601200" cy="5091417"/>
          </a:xfrm>
        </p:spPr>
        <p:txBody>
          <a:bodyPr>
            <a:noAutofit/>
          </a:bodyPr>
          <a:lstStyle/>
          <a:p>
            <a:r>
              <a:rPr lang="en-GB" sz="2400" dirty="0" smtClean="0"/>
              <a:t>Simple rules, rule of thumb </a:t>
            </a:r>
          </a:p>
          <a:p>
            <a:r>
              <a:rPr lang="en-GB" sz="2400" dirty="0"/>
              <a:t>Rules from experts and practitioners in the (specialised) systems (e.g. farming, electricity market, auction)</a:t>
            </a:r>
          </a:p>
          <a:p>
            <a:r>
              <a:rPr lang="en-GB" sz="2400" dirty="0"/>
              <a:t>Rational / Utility optimisation</a:t>
            </a:r>
          </a:p>
          <a:p>
            <a:r>
              <a:rPr lang="en-GB" sz="2400" dirty="0" smtClean="0"/>
              <a:t>Bounded </a:t>
            </a:r>
            <a:r>
              <a:rPr lang="en-GB" sz="2400" dirty="0" smtClean="0"/>
              <a:t>rationality with limited information and cognitive capacity  </a:t>
            </a:r>
          </a:p>
          <a:p>
            <a:r>
              <a:rPr lang="en-GB" sz="2400" dirty="0" smtClean="0"/>
              <a:t>Theory (e.g</a:t>
            </a:r>
            <a:r>
              <a:rPr lang="en-GB" sz="2400" dirty="0"/>
              <a:t>. Prospect Theory, Theory of Planned Behaviour, Social Identity theory) </a:t>
            </a:r>
            <a:endParaRPr lang="en-GB" sz="2400" dirty="0" smtClean="0"/>
          </a:p>
          <a:p>
            <a:r>
              <a:rPr lang="en-GB" sz="2400" dirty="0" smtClean="0"/>
              <a:t>Data-driven / </a:t>
            </a:r>
            <a:r>
              <a:rPr lang="en-GB" sz="2400" dirty="0" smtClean="0"/>
              <a:t>machine learning approach </a:t>
            </a:r>
          </a:p>
          <a:p>
            <a:r>
              <a:rPr lang="en-GB" sz="2400" dirty="0" smtClean="0"/>
              <a:t>AI models</a:t>
            </a:r>
          </a:p>
          <a:p>
            <a:pPr lvl="1"/>
            <a:r>
              <a:rPr lang="en-GB" sz="2400" dirty="0" smtClean="0"/>
              <a:t>Belief–desire–intention</a:t>
            </a:r>
          </a:p>
          <a:p>
            <a:pPr lvl="1"/>
            <a:r>
              <a:rPr lang="en-GB" sz="2400" dirty="0"/>
              <a:t>Deep/Reinforcement Learning </a:t>
            </a:r>
            <a:endParaRPr lang="en-GB" sz="2400" dirty="0" smtClean="0"/>
          </a:p>
          <a:p>
            <a:pPr marL="530352" lvl="1" indent="0">
              <a:buNone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13570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ABM vs Microsimulation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b="1" dirty="0" smtClean="0"/>
              <a:t>What is microsimulation?</a:t>
            </a:r>
          </a:p>
          <a:p>
            <a:endParaRPr lang="en-GB" dirty="0"/>
          </a:p>
          <a:p>
            <a:r>
              <a:rPr lang="en-GB" dirty="0"/>
              <a:t>The generation </a:t>
            </a:r>
            <a:r>
              <a:rPr lang="en-GB" dirty="0" smtClean="0"/>
              <a:t>of </a:t>
            </a:r>
            <a:r>
              <a:rPr lang="en-GB" dirty="0"/>
              <a:t>a population sample </a:t>
            </a:r>
            <a:r>
              <a:rPr lang="en-GB" i="1" dirty="0"/>
              <a:t>P</a:t>
            </a:r>
            <a:r>
              <a:rPr lang="en-GB" dirty="0"/>
              <a:t> made up of </a:t>
            </a:r>
            <a:r>
              <a:rPr lang="en-GB" i="1" dirty="0"/>
              <a:t>n</a:t>
            </a:r>
            <a:r>
              <a:rPr lang="en-GB" dirty="0"/>
              <a:t> individuals.</a:t>
            </a:r>
          </a:p>
          <a:p>
            <a:r>
              <a:rPr lang="en-GB" dirty="0"/>
              <a:t>Each individual has a set of attributes.</a:t>
            </a:r>
          </a:p>
          <a:p>
            <a:r>
              <a:rPr lang="en-GB" dirty="0"/>
              <a:t>Attributes can be updated over time.</a:t>
            </a:r>
          </a:p>
          <a:p>
            <a:r>
              <a:rPr lang="en-GB" dirty="0" smtClean="0"/>
              <a:t>Initial </a:t>
            </a:r>
            <a:r>
              <a:rPr lang="en-GB" dirty="0"/>
              <a:t>population often taken from population samples in large scale </a:t>
            </a:r>
            <a:r>
              <a:rPr lang="en-GB" dirty="0" smtClean="0"/>
              <a:t>surveys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111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ABM differ from microsimulation?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318327"/>
            <a:ext cx="9601200" cy="4277360"/>
          </a:xfrm>
        </p:spPr>
        <p:txBody>
          <a:bodyPr>
            <a:normAutofit/>
          </a:bodyPr>
          <a:lstStyle/>
          <a:p>
            <a:r>
              <a:rPr lang="en-GB" b="1" dirty="0" smtClean="0"/>
              <a:t>Microsimulation:</a:t>
            </a:r>
            <a:r>
              <a:rPr lang="en-GB" dirty="0" smtClean="0"/>
              <a:t> </a:t>
            </a:r>
          </a:p>
          <a:p>
            <a:pPr lvl="1"/>
            <a:r>
              <a:rPr lang="en-GB" dirty="0"/>
              <a:t>Individuals do not interact with each other </a:t>
            </a:r>
            <a:endParaRPr lang="en-GB" dirty="0" smtClean="0"/>
          </a:p>
          <a:p>
            <a:pPr lvl="1"/>
            <a:r>
              <a:rPr lang="en-GB" dirty="0" smtClean="0"/>
              <a:t>Individuals </a:t>
            </a:r>
            <a:r>
              <a:rPr lang="en-GB" dirty="0"/>
              <a:t>updated at end of each iteration</a:t>
            </a:r>
            <a:r>
              <a:rPr lang="en-GB" dirty="0" smtClean="0"/>
              <a:t>.</a:t>
            </a:r>
          </a:p>
          <a:p>
            <a:pPr lvl="1"/>
            <a:r>
              <a:rPr lang="en-GB" dirty="0" smtClean="0"/>
              <a:t>More suitable for upscaling</a:t>
            </a:r>
            <a:r>
              <a:rPr lang="en-GB" dirty="0"/>
              <a:t> </a:t>
            </a:r>
            <a:r>
              <a:rPr lang="en-GB" dirty="0" smtClean="0"/>
              <a:t>and population projections</a:t>
            </a:r>
          </a:p>
          <a:p>
            <a:r>
              <a:rPr lang="en-GB" b="1" dirty="0" smtClean="0"/>
              <a:t>ABM</a:t>
            </a:r>
            <a:r>
              <a:rPr lang="en-GB" b="1" dirty="0"/>
              <a:t>:</a:t>
            </a:r>
            <a:r>
              <a:rPr lang="en-GB" dirty="0"/>
              <a:t> </a:t>
            </a:r>
            <a:endParaRPr lang="en-GB" dirty="0" smtClean="0"/>
          </a:p>
          <a:p>
            <a:pPr lvl="1"/>
            <a:r>
              <a:rPr lang="en-GB" dirty="0"/>
              <a:t>Individuals interact with each other </a:t>
            </a:r>
            <a:endParaRPr lang="en-GB" dirty="0" smtClean="0"/>
          </a:p>
          <a:p>
            <a:pPr lvl="1"/>
            <a:r>
              <a:rPr lang="en-GB" dirty="0" smtClean="0"/>
              <a:t>Individuals </a:t>
            </a:r>
            <a:r>
              <a:rPr lang="en-GB" dirty="0"/>
              <a:t>can be updated </a:t>
            </a:r>
            <a:r>
              <a:rPr lang="en-GB" dirty="0" smtClean="0"/>
              <a:t>asynchronously (and the order of update can be important!)  </a:t>
            </a:r>
          </a:p>
          <a:p>
            <a:pPr lvl="1"/>
            <a:r>
              <a:rPr lang="en-GB" dirty="0" smtClean="0"/>
              <a:t>More suitable for modelling emergent phenomenon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1434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Appeal of ABM </a:t>
            </a:r>
            <a:r>
              <a:rPr lang="en-GB" dirty="0" smtClean="0"/>
              <a:t>– Natural way of thinking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352174"/>
            <a:ext cx="9601200" cy="3997960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GB" sz="2400" dirty="0"/>
              <a:t>Most ‘</a:t>
            </a:r>
            <a:r>
              <a:rPr lang="en-GB" sz="2400" b="1" dirty="0"/>
              <a:t>natural</a:t>
            </a:r>
            <a:r>
              <a:rPr lang="en-GB" sz="2400" dirty="0"/>
              <a:t>’ </a:t>
            </a:r>
            <a:r>
              <a:rPr lang="en-GB" sz="2400" dirty="0" smtClean="0"/>
              <a:t>way </a:t>
            </a:r>
            <a:r>
              <a:rPr lang="en-GB" sz="2400" dirty="0"/>
              <a:t>of thinking about </a:t>
            </a:r>
            <a:r>
              <a:rPr lang="en-GB" sz="2400" dirty="0" smtClean="0"/>
              <a:t>systems</a:t>
            </a:r>
          </a:p>
          <a:p>
            <a:pPr lvl="1">
              <a:lnSpc>
                <a:spcPct val="120000"/>
              </a:lnSpc>
            </a:pPr>
            <a:r>
              <a:rPr lang="en-GB" sz="2400" dirty="0"/>
              <a:t>Individual actions drive the </a:t>
            </a:r>
            <a:r>
              <a:rPr lang="en-GB" sz="2400" dirty="0" smtClean="0"/>
              <a:t>system</a:t>
            </a:r>
          </a:p>
          <a:p>
            <a:pPr lvl="1">
              <a:lnSpc>
                <a:spcPct val="120000"/>
              </a:lnSpc>
            </a:pPr>
            <a:r>
              <a:rPr lang="en-GB" sz="2400" dirty="0" smtClean="0"/>
              <a:t>Easier to communicate to others </a:t>
            </a:r>
          </a:p>
          <a:p>
            <a:pPr lvl="1">
              <a:lnSpc>
                <a:spcPct val="120000"/>
              </a:lnSpc>
            </a:pPr>
            <a:r>
              <a:rPr lang="en-GB" sz="2400" dirty="0"/>
              <a:t>T</a:t>
            </a:r>
            <a:r>
              <a:rPr lang="en-GB" sz="2400" dirty="0" smtClean="0"/>
              <a:t>ransparent assumptions</a:t>
            </a:r>
          </a:p>
          <a:p>
            <a:pPr lvl="1">
              <a:lnSpc>
                <a:spcPct val="120000"/>
              </a:lnSpc>
            </a:pPr>
            <a:r>
              <a:rPr lang="en-GB" sz="2400" dirty="0" smtClean="0"/>
              <a:t>Behaviours </a:t>
            </a:r>
            <a:r>
              <a:rPr lang="en-GB" sz="2400" dirty="0" smtClean="0"/>
              <a:t>validated</a:t>
            </a:r>
            <a:r>
              <a:rPr lang="en-GB" sz="2400" dirty="0" smtClean="0"/>
              <a:t> </a:t>
            </a:r>
            <a:r>
              <a:rPr lang="en-GB" sz="2400" dirty="0" smtClean="0"/>
              <a:t>by actual people in the system</a:t>
            </a:r>
          </a:p>
          <a:p>
            <a:pPr>
              <a:lnSpc>
                <a:spcPct val="120000"/>
              </a:lnSpc>
            </a:pPr>
            <a:endParaRPr lang="en-GB" sz="2400" dirty="0"/>
          </a:p>
          <a:p>
            <a:pPr>
              <a:lnSpc>
                <a:spcPct val="120000"/>
              </a:lnSpc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42164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Appeal of ABM </a:t>
            </a:r>
            <a:r>
              <a:rPr lang="en-GB" dirty="0" smtClean="0"/>
              <a:t>– Modelling emergence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792705"/>
            <a:ext cx="9601200" cy="358140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GB" sz="2400" dirty="0"/>
              <a:t>E</a:t>
            </a:r>
            <a:r>
              <a:rPr lang="en-GB" sz="2400" dirty="0" smtClean="0"/>
              <a:t>mergence</a:t>
            </a:r>
            <a:r>
              <a:rPr lang="en-GB" sz="2400" dirty="0"/>
              <a:t>: The whole is greater than the sum of its parts</a:t>
            </a:r>
          </a:p>
          <a:p>
            <a:pPr lvl="1">
              <a:lnSpc>
                <a:spcPct val="120000"/>
              </a:lnSpc>
            </a:pPr>
            <a:r>
              <a:rPr lang="en-GB" sz="2400" dirty="0" smtClean="0"/>
              <a:t>Outcomes that are hard to derive (mathematically) from initial conditions </a:t>
            </a:r>
          </a:p>
          <a:p>
            <a:pPr lvl="1">
              <a:lnSpc>
                <a:spcPct val="120000"/>
              </a:lnSpc>
            </a:pPr>
            <a:r>
              <a:rPr lang="en-GB" sz="2400" dirty="0" smtClean="0"/>
              <a:t>Path dependence (different outcomes from the same initial conditions due to </a:t>
            </a:r>
            <a:r>
              <a:rPr lang="en-GB" sz="2400" dirty="0" smtClean="0"/>
              <a:t>random events at some key points)</a:t>
            </a:r>
            <a:endParaRPr lang="en-GB" sz="2400" dirty="0" smtClean="0"/>
          </a:p>
          <a:p>
            <a:pPr lvl="1">
              <a:lnSpc>
                <a:spcPct val="120000"/>
              </a:lnSpc>
            </a:pPr>
            <a:r>
              <a:rPr lang="en-GB" sz="2400" dirty="0" smtClean="0"/>
              <a:t>Unintended consequences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353454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Appeal of </a:t>
            </a:r>
            <a:r>
              <a:rPr lang="en-GB" dirty="0" smtClean="0"/>
              <a:t>ABM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9389" y="1686560"/>
            <a:ext cx="6430211" cy="5008880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GB" sz="2400" dirty="0"/>
              <a:t>Can include </a:t>
            </a:r>
            <a:r>
              <a:rPr lang="en-GB" sz="2400" dirty="0" smtClean="0"/>
              <a:t>both </a:t>
            </a:r>
            <a:r>
              <a:rPr lang="en-GB" sz="2400" b="1" dirty="0" smtClean="0"/>
              <a:t>physical </a:t>
            </a:r>
            <a:r>
              <a:rPr lang="en-GB" sz="2400" b="1" dirty="0"/>
              <a:t>space</a:t>
            </a:r>
            <a:r>
              <a:rPr lang="en-GB" sz="2400" dirty="0"/>
              <a:t> </a:t>
            </a:r>
            <a:r>
              <a:rPr lang="en-GB" sz="2400" dirty="0" smtClean="0"/>
              <a:t>and </a:t>
            </a:r>
            <a:r>
              <a:rPr lang="en-GB" sz="2400" b="1" dirty="0"/>
              <a:t>social processes </a:t>
            </a:r>
          </a:p>
          <a:p>
            <a:pPr>
              <a:lnSpc>
                <a:spcPct val="120000"/>
              </a:lnSpc>
            </a:pPr>
            <a:r>
              <a:rPr lang="en-GB" sz="2400" dirty="0"/>
              <a:t>Can represent </a:t>
            </a:r>
            <a:r>
              <a:rPr lang="en-GB" sz="2400" b="1" dirty="0"/>
              <a:t>heterogeneous</a:t>
            </a:r>
            <a:r>
              <a:rPr lang="en-GB" sz="2400" dirty="0"/>
              <a:t> agents </a:t>
            </a:r>
          </a:p>
          <a:p>
            <a:pPr>
              <a:lnSpc>
                <a:spcPct val="120000"/>
              </a:lnSpc>
            </a:pPr>
            <a:r>
              <a:rPr lang="en-GB" sz="2400" dirty="0" smtClean="0"/>
              <a:t>Can represent individual-level decision making in a more realistic way </a:t>
            </a:r>
            <a:endParaRPr lang="en-GB" sz="2400" dirty="0"/>
          </a:p>
          <a:p>
            <a:pPr lvl="1">
              <a:lnSpc>
                <a:spcPct val="120000"/>
              </a:lnSpc>
            </a:pPr>
            <a:r>
              <a:rPr lang="en-GB" sz="2400" dirty="0" smtClean="0"/>
              <a:t>Not limited to rationality </a:t>
            </a:r>
          </a:p>
          <a:p>
            <a:pPr lvl="1">
              <a:lnSpc>
                <a:spcPct val="120000"/>
              </a:lnSpc>
            </a:pPr>
            <a:r>
              <a:rPr lang="en-GB" sz="2400" dirty="0" smtClean="0"/>
              <a:t>More complex and realistic behaviour</a:t>
            </a:r>
          </a:p>
          <a:p>
            <a:pPr lvl="1">
              <a:lnSpc>
                <a:spcPct val="120000"/>
              </a:lnSpc>
            </a:pPr>
            <a:r>
              <a:rPr lang="en-GB" sz="2400" dirty="0" smtClean="0"/>
              <a:t>AI</a:t>
            </a:r>
          </a:p>
          <a:p>
            <a:pPr>
              <a:lnSpc>
                <a:spcPct val="120000"/>
              </a:lnSpc>
            </a:pPr>
            <a:r>
              <a:rPr lang="en-GB" sz="2400" dirty="0" smtClean="0"/>
              <a:t>Designed </a:t>
            </a:r>
            <a:r>
              <a:rPr lang="en-GB" sz="2400" dirty="0"/>
              <a:t>at abstract level: </a:t>
            </a:r>
            <a:r>
              <a:rPr lang="en-GB" sz="2400" dirty="0" smtClean="0"/>
              <a:t>Easy </a:t>
            </a:r>
            <a:r>
              <a:rPr lang="en-GB" sz="2400" dirty="0"/>
              <a:t>to </a:t>
            </a:r>
            <a:r>
              <a:rPr lang="en-GB" sz="2400" b="1" dirty="0"/>
              <a:t>change scale</a:t>
            </a:r>
          </a:p>
          <a:p>
            <a:pPr>
              <a:lnSpc>
                <a:spcPct val="120000"/>
              </a:lnSpc>
            </a:pPr>
            <a:endParaRPr lang="en-GB" sz="2400" dirty="0"/>
          </a:p>
        </p:txBody>
      </p:sp>
      <p:pic>
        <p:nvPicPr>
          <p:cNvPr id="8" name="Content Placeholder 4" descr="mastermap_topography.jp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033720" y="2036000"/>
            <a:ext cx="4589320" cy="3340967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3951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we doing today?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022764"/>
            <a:ext cx="9601200" cy="426975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Learn about </a:t>
            </a:r>
            <a:r>
              <a:rPr lang="en-US" sz="2400" dirty="0"/>
              <a:t>agent-based </a:t>
            </a:r>
            <a:r>
              <a:rPr lang="en-US" sz="2400" dirty="0" smtClean="0"/>
              <a:t>modelling (ABM)</a:t>
            </a:r>
            <a:endParaRPr lang="en-US" sz="2400" dirty="0"/>
          </a:p>
          <a:p>
            <a:pPr lvl="1"/>
            <a:r>
              <a:rPr lang="en-US" sz="2400" dirty="0"/>
              <a:t>What is it?</a:t>
            </a:r>
          </a:p>
          <a:p>
            <a:pPr lvl="1"/>
            <a:r>
              <a:rPr lang="en-US" sz="2400" dirty="0"/>
              <a:t>What are the key concepts</a:t>
            </a:r>
            <a:r>
              <a:rPr lang="en-US" sz="2400" dirty="0" smtClean="0"/>
              <a:t>?</a:t>
            </a:r>
          </a:p>
          <a:p>
            <a:pPr lvl="1"/>
            <a:r>
              <a:rPr lang="en-US" sz="2400" dirty="0"/>
              <a:t>What is it for? The strengths and weaknesses of the </a:t>
            </a:r>
            <a:r>
              <a:rPr lang="en-US" sz="2400" dirty="0" smtClean="0"/>
              <a:t>method</a:t>
            </a:r>
          </a:p>
          <a:p>
            <a:r>
              <a:rPr lang="en-US" sz="2400" dirty="0" smtClean="0"/>
              <a:t>ABM Examples</a:t>
            </a:r>
          </a:p>
          <a:p>
            <a:r>
              <a:rPr lang="en-US" sz="2400" dirty="0" smtClean="0"/>
              <a:t>ABM tool - </a:t>
            </a:r>
            <a:r>
              <a:rPr lang="en-US" sz="2400" dirty="0" err="1" smtClean="0"/>
              <a:t>NetLogo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96794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Disadvantages of </a:t>
            </a:r>
            <a:r>
              <a:rPr lang="en-GB" dirty="0" smtClean="0"/>
              <a:t>ABM</a:t>
            </a:r>
            <a:endParaRPr lang="en-GB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1371600" y="1888958"/>
            <a:ext cx="7952874" cy="4728409"/>
          </a:xfrm>
        </p:spPr>
        <p:txBody>
          <a:bodyPr>
            <a:normAutofit/>
          </a:bodyPr>
          <a:lstStyle/>
          <a:p>
            <a:r>
              <a:rPr lang="en-GB" sz="2400" dirty="0"/>
              <a:t>Known unknowns</a:t>
            </a:r>
          </a:p>
          <a:p>
            <a:pPr lvl="1"/>
            <a:r>
              <a:rPr lang="en-GB" sz="2400" dirty="0"/>
              <a:t>We don’t know </a:t>
            </a:r>
            <a:r>
              <a:rPr lang="en-GB" sz="2400" i="1" dirty="0"/>
              <a:t>exactly</a:t>
            </a:r>
            <a:r>
              <a:rPr lang="en-GB" sz="2400" dirty="0"/>
              <a:t> what someone will do.</a:t>
            </a:r>
          </a:p>
          <a:p>
            <a:pPr lvl="1"/>
            <a:r>
              <a:rPr lang="en-GB" sz="2400" dirty="0"/>
              <a:t>So we guess</a:t>
            </a:r>
          </a:p>
          <a:p>
            <a:pPr lvl="2"/>
            <a:r>
              <a:rPr lang="en-GB" sz="2400" dirty="0"/>
              <a:t>E.g. There is a 30% change of attending this </a:t>
            </a:r>
            <a:r>
              <a:rPr lang="en-GB" sz="2400" dirty="0" smtClean="0"/>
              <a:t>lecture</a:t>
            </a:r>
            <a:r>
              <a:rPr lang="en-GB" sz="2400" dirty="0"/>
              <a:t>, and 70% chance of staying in </a:t>
            </a:r>
            <a:r>
              <a:rPr lang="en-GB" sz="2400" dirty="0" smtClean="0"/>
              <a:t>bed</a:t>
            </a:r>
          </a:p>
          <a:p>
            <a:pPr>
              <a:lnSpc>
                <a:spcPct val="120000"/>
              </a:lnSpc>
            </a:pPr>
            <a:r>
              <a:rPr lang="en-GB" sz="2400" dirty="0"/>
              <a:t>Models that use randomness like this are </a:t>
            </a:r>
            <a:r>
              <a:rPr lang="en-GB" sz="2400" b="1" dirty="0"/>
              <a:t>probabilistic</a:t>
            </a:r>
            <a:endParaRPr lang="en-GB" sz="2400" dirty="0"/>
          </a:p>
          <a:p>
            <a:pPr>
              <a:lnSpc>
                <a:spcPct val="120000"/>
              </a:lnSpc>
            </a:pPr>
            <a:r>
              <a:rPr lang="en-GB" sz="2400" dirty="0"/>
              <a:t>The need to run many times to ensure robust results</a:t>
            </a:r>
          </a:p>
          <a:p>
            <a:pPr>
              <a:lnSpc>
                <a:spcPct val="120000"/>
              </a:lnSpc>
            </a:pPr>
            <a:r>
              <a:rPr lang="en-GB" sz="2400" dirty="0"/>
              <a:t>Calibrating and validating</a:t>
            </a:r>
          </a:p>
          <a:p>
            <a:pPr lvl="2"/>
            <a:endParaRPr lang="en-GB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8652155" y="3687626"/>
            <a:ext cx="3584398" cy="201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245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Disadvantages of </a:t>
            </a:r>
            <a:r>
              <a:rPr lang="en-GB" dirty="0" smtClean="0"/>
              <a:t>ABM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73275" y="1600200"/>
            <a:ext cx="8042276" cy="5023337"/>
          </a:xfrm>
        </p:spPr>
        <p:txBody>
          <a:bodyPr>
            <a:noAutofit/>
          </a:bodyPr>
          <a:lstStyle/>
          <a:p>
            <a:r>
              <a:rPr lang="en-GB" sz="2400" dirty="0"/>
              <a:t>Computationally expensive.</a:t>
            </a:r>
          </a:p>
          <a:p>
            <a:pPr lvl="1"/>
            <a:r>
              <a:rPr lang="en-GB" sz="2400" dirty="0"/>
              <a:t>Complicated agent decisions</a:t>
            </a:r>
          </a:p>
          <a:p>
            <a:pPr lvl="1"/>
            <a:r>
              <a:rPr lang="en-GB" sz="2400" dirty="0"/>
              <a:t>Lots of decisions</a:t>
            </a:r>
            <a:r>
              <a:rPr lang="en-GB" sz="2400" dirty="0" smtClean="0"/>
              <a:t>!</a:t>
            </a:r>
          </a:p>
          <a:p>
            <a:pPr lvl="1"/>
            <a:r>
              <a:rPr lang="en-GB" sz="2400" dirty="0" smtClean="0"/>
              <a:t>Lots of agents</a:t>
            </a:r>
            <a:endParaRPr lang="en-GB" sz="2400" dirty="0"/>
          </a:p>
          <a:p>
            <a:pPr lvl="1"/>
            <a:r>
              <a:rPr lang="en-GB" sz="2400" dirty="0"/>
              <a:t>Multiple model runs (robustness)</a:t>
            </a:r>
          </a:p>
          <a:p>
            <a:r>
              <a:rPr lang="en-GB" sz="2400" dirty="0" smtClean="0"/>
              <a:t>Modelling </a:t>
            </a:r>
            <a:r>
              <a:rPr lang="en-GB" sz="2400" dirty="0"/>
              <a:t>“soft” human factors</a:t>
            </a:r>
          </a:p>
          <a:p>
            <a:pPr lvl="1"/>
            <a:r>
              <a:rPr lang="en-GB" sz="2400" dirty="0" smtClean="0"/>
              <a:t>Good that </a:t>
            </a:r>
            <a:r>
              <a:rPr lang="en-GB" sz="2400" dirty="0"/>
              <a:t>we can include complex </a:t>
            </a:r>
            <a:r>
              <a:rPr lang="en-GB" sz="2400" dirty="0" smtClean="0"/>
              <a:t>psychology </a:t>
            </a:r>
          </a:p>
          <a:p>
            <a:pPr lvl="1"/>
            <a:r>
              <a:rPr lang="en-GB" sz="2400" dirty="0" smtClean="0"/>
              <a:t>But </a:t>
            </a:r>
            <a:r>
              <a:rPr lang="en-GB" sz="2400" dirty="0"/>
              <a:t>this is really hard</a:t>
            </a:r>
            <a:r>
              <a:rPr lang="en-GB" sz="2400" dirty="0" smtClean="0"/>
              <a:t>!</a:t>
            </a:r>
          </a:p>
          <a:p>
            <a:r>
              <a:rPr lang="en-GB" sz="2400" dirty="0"/>
              <a:t>Potential to over-complicate</a:t>
            </a:r>
          </a:p>
          <a:p>
            <a:pPr lvl="1"/>
            <a:r>
              <a:rPr lang="en-GB" sz="2400" dirty="0"/>
              <a:t>Need to think carefully about what to include</a:t>
            </a:r>
          </a:p>
          <a:p>
            <a:pPr marL="530352" lvl="1" indent="0">
              <a:buNone/>
            </a:pPr>
            <a:endParaRPr lang="en-GB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2366"/>
          <a:stretch/>
        </p:blipFill>
        <p:spPr>
          <a:xfrm>
            <a:off x="8728243" y="685800"/>
            <a:ext cx="2088983" cy="2049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60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66567" y="0"/>
            <a:ext cx="9144000" cy="685800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5808" y="4432899"/>
            <a:ext cx="1428750" cy="2028825"/>
          </a:xfrm>
        </p:spPr>
      </p:pic>
      <p:sp>
        <p:nvSpPr>
          <p:cNvPr id="6" name="TextBox 5"/>
          <p:cNvSpPr txBox="1"/>
          <p:nvPr/>
        </p:nvSpPr>
        <p:spPr>
          <a:xfrm>
            <a:off x="9702372" y="6388572"/>
            <a:ext cx="1270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Calibri" panose="020F0502020204030204" pitchFamily="34" charset="0"/>
                <a:cs typeface="Calibri" panose="020F0502020204030204" pitchFamily="34" charset="0"/>
              </a:rPr>
              <a:t>2018</a:t>
            </a:r>
            <a:endParaRPr lang="en-GB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5337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002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727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0966" y="611373"/>
            <a:ext cx="9994605" cy="1485900"/>
          </a:xfrm>
        </p:spPr>
        <p:txBody>
          <a:bodyPr>
            <a:normAutofit/>
          </a:bodyPr>
          <a:lstStyle/>
          <a:p>
            <a:r>
              <a:rPr lang="en-GB" dirty="0" smtClean="0"/>
              <a:t>ABM Example: COVID-19 measures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1690071" y="6304002"/>
            <a:ext cx="9163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Source: </a:t>
            </a:r>
            <a:r>
              <a:rPr lang="en-GB" dirty="0"/>
              <a:t>Washington Post </a:t>
            </a:r>
            <a:r>
              <a:rPr lang="en-GB" dirty="0">
                <a:hlinkClick r:id="rId4"/>
              </a:rPr>
              <a:t>https://www.washingtonpost.com/2020/world/corona-simulator</a:t>
            </a:r>
            <a:r>
              <a:rPr lang="en-GB" dirty="0" smtClean="0">
                <a:hlinkClick r:id="rId4"/>
              </a:rPr>
              <a:t>/</a:t>
            </a:r>
            <a:r>
              <a:rPr lang="en-GB" dirty="0" smtClean="0"/>
              <a:t>  </a:t>
            </a:r>
            <a:endParaRPr lang="en-GB" dirty="0"/>
          </a:p>
        </p:txBody>
      </p:sp>
      <p:pic>
        <p:nvPicPr>
          <p:cNvPr id="8" name="Simulation of tactics against Coronavirus by Washington Pos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64895" y="1540042"/>
            <a:ext cx="7838289" cy="4408671"/>
          </a:xfrm>
        </p:spPr>
      </p:pic>
    </p:spTree>
    <p:extLst>
      <p:ext uri="{BB962C8B-B14F-4D97-AF65-F5344CB8AC3E}">
        <p14:creationId xmlns:p14="http://schemas.microsoft.com/office/powerpoint/2010/main" val="3610742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8" name="GMU_PLogo_Rev.pdf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44695" y="53578"/>
            <a:ext cx="651867" cy="427086"/>
          </a:xfrm>
          <a:prstGeom prst="rect">
            <a:avLst/>
          </a:prstGeom>
          <a:ln w="12700"/>
        </p:spPr>
      </p:pic>
      <p:sp>
        <p:nvSpPr>
          <p:cNvPr id="3639" name="Shape 3639"/>
          <p:cNvSpPr>
            <a:spLocks noGrp="1"/>
          </p:cNvSpPr>
          <p:nvPr>
            <p:ph type="title"/>
          </p:nvPr>
        </p:nvSpPr>
        <p:spPr>
          <a:xfrm>
            <a:off x="1219200" y="300930"/>
            <a:ext cx="10487025" cy="1800226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GB" sz="2800" dirty="0"/>
              <a:t>Example </a:t>
            </a:r>
            <a:r>
              <a:rPr lang="en-GB" sz="2800" dirty="0" smtClean="0"/>
              <a:t>2: </a:t>
            </a:r>
            <a:r>
              <a:rPr sz="2800" dirty="0" smtClean="0"/>
              <a:t>Simulation of a </a:t>
            </a:r>
            <a:r>
              <a:rPr lang="en-GB" sz="2800" dirty="0" smtClean="0"/>
              <a:t>flu </a:t>
            </a:r>
            <a:r>
              <a:rPr sz="2800" dirty="0" smtClean="0"/>
              <a:t>pandemic outbreak </a:t>
            </a:r>
            <a:r>
              <a:rPr sz="2800" dirty="0"/>
              <a:t>in the continental United States, initially introduced by the arrival of 10 infected individuals in Los Angeles</a:t>
            </a:r>
          </a:p>
        </p:txBody>
      </p:sp>
      <p:pic>
        <p:nvPicPr>
          <p:cNvPr id="3641" name="Pandemic influenza computer model (no soundtrack)-4.mov"/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3628042" y="2185605"/>
            <a:ext cx="7620000" cy="3095625"/>
          </a:xfrm>
          <a:prstGeom prst="rect">
            <a:avLst/>
          </a:prstGeom>
          <a:ln w="12700">
            <a:miter lim="400000"/>
          </a:ln>
        </p:spPr>
      </p:pic>
      <p:sp>
        <p:nvSpPr>
          <p:cNvPr id="3642" name="Shape 3642"/>
          <p:cNvSpPr/>
          <p:nvPr/>
        </p:nvSpPr>
        <p:spPr>
          <a:xfrm>
            <a:off x="7169100" y="6548078"/>
            <a:ext cx="4826835" cy="288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9" tIns="35719" rIns="35719" bIns="35719">
            <a:spAutoFit/>
          </a:bodyPr>
          <a:lstStyle/>
          <a:p>
            <a:pPr marL="40638" marR="40638" defTabSz="910796">
              <a:defRPr sz="20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Arial"/>
              </a:defRPr>
            </a:pPr>
            <a:r>
              <a:rPr sz="1406" dirty="0"/>
              <a:t>Source: </a:t>
            </a:r>
            <a:r>
              <a:rPr sz="1406" dirty="0">
                <a:hlinkClick r:id="rId7"/>
              </a:rPr>
              <a:t>http://tinyurl.com/4oxxx3l &amp; http://tinyurl.com/4lerjwv</a:t>
            </a:r>
          </a:p>
        </p:txBody>
      </p:sp>
      <p:sp>
        <p:nvSpPr>
          <p:cNvPr id="2" name="Rectangle 1"/>
          <p:cNvSpPr/>
          <p:nvPr/>
        </p:nvSpPr>
        <p:spPr>
          <a:xfrm>
            <a:off x="686439" y="2163756"/>
            <a:ext cx="2941603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1800"/>
            </a:pPr>
            <a:r>
              <a:rPr lang="en-GB" b="1" dirty="0" smtClean="0"/>
              <a:t>Large-scale </a:t>
            </a:r>
            <a:r>
              <a:rPr lang="en-GB" b="1" dirty="0"/>
              <a:t>agent-based simulation</a:t>
            </a:r>
            <a:r>
              <a:rPr lang="en-GB" dirty="0"/>
              <a:t> </a:t>
            </a:r>
            <a:r>
              <a:rPr lang="en-GB" dirty="0" smtClean="0"/>
              <a:t>(280 </a:t>
            </a:r>
            <a:r>
              <a:rPr lang="en-GB" dirty="0"/>
              <a:t>million </a:t>
            </a:r>
            <a:r>
              <a:rPr lang="en-GB" dirty="0" smtClean="0"/>
              <a:t>people) </a:t>
            </a:r>
          </a:p>
          <a:p>
            <a:pPr>
              <a:defRPr sz="1800"/>
            </a:pPr>
            <a:endParaRPr lang="en-GB" dirty="0"/>
          </a:p>
          <a:p>
            <a:pPr>
              <a:defRPr sz="1800"/>
            </a:pPr>
            <a:r>
              <a:rPr lang="en-GB" b="1" dirty="0"/>
              <a:t>Ran on a super </a:t>
            </a:r>
            <a:r>
              <a:rPr lang="en-GB" b="1" dirty="0" smtClean="0"/>
              <a:t>computer</a:t>
            </a:r>
            <a:endParaRPr lang="en-GB" dirty="0" smtClean="0"/>
          </a:p>
          <a:p>
            <a:pPr>
              <a:defRPr sz="1800"/>
            </a:pPr>
            <a:endParaRPr lang="en-GB" dirty="0"/>
          </a:p>
          <a:p>
            <a:pPr>
              <a:defRPr sz="1800"/>
            </a:pPr>
            <a:r>
              <a:rPr lang="en-GB" dirty="0"/>
              <a:t>Each dot represents a Census tract and changes </a:t>
            </a:r>
            <a:r>
              <a:rPr lang="en-GB" dirty="0" err="1"/>
              <a:t>color</a:t>
            </a:r>
            <a:r>
              <a:rPr lang="en-GB" dirty="0"/>
              <a:t> from green to red as more people in that tract become </a:t>
            </a:r>
            <a:r>
              <a:rPr lang="en-GB" dirty="0" smtClean="0"/>
              <a:t>infected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233643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60" fill="hold"/>
                                        <p:tgtEl>
                                          <p:spTgt spid="36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641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When to use ABM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864895"/>
            <a:ext cx="9601200" cy="4002505"/>
          </a:xfrm>
        </p:spPr>
        <p:txBody>
          <a:bodyPr>
            <a:normAutofit/>
          </a:bodyPr>
          <a:lstStyle/>
          <a:p>
            <a:r>
              <a:rPr lang="en-GB" sz="2400" dirty="0" smtClean="0"/>
              <a:t>Interactions between agents and multiple systems are important </a:t>
            </a:r>
          </a:p>
          <a:p>
            <a:r>
              <a:rPr lang="en-GB" sz="2400" dirty="0"/>
              <a:t>Research is interdisciplinary </a:t>
            </a:r>
            <a:r>
              <a:rPr lang="en-GB" sz="2400" dirty="0" smtClean="0"/>
              <a:t>(e.g. social and natural research)</a:t>
            </a:r>
          </a:p>
          <a:p>
            <a:r>
              <a:rPr lang="en-GB" sz="2400" dirty="0" smtClean="0"/>
              <a:t>Realistic behaviour in a real-world setting</a:t>
            </a:r>
          </a:p>
          <a:p>
            <a:r>
              <a:rPr lang="en-GB" sz="2400" dirty="0" smtClean="0"/>
              <a:t>Heterogeneous </a:t>
            </a:r>
            <a:r>
              <a:rPr lang="en-GB" sz="2400" dirty="0" smtClean="0"/>
              <a:t>agents </a:t>
            </a:r>
            <a:r>
              <a:rPr lang="en-GB" sz="2400" dirty="0" smtClean="0"/>
              <a:t>(</a:t>
            </a:r>
            <a:r>
              <a:rPr lang="en-GB" sz="2400" dirty="0" smtClean="0"/>
              <a:t>land patches, species, humans, social groups…)</a:t>
            </a:r>
          </a:p>
          <a:p>
            <a:r>
              <a:rPr lang="en-GB" sz="2400" dirty="0" smtClean="0"/>
              <a:t>Complex system and emergent outcomes</a:t>
            </a:r>
          </a:p>
          <a:p>
            <a:r>
              <a:rPr lang="en-GB" sz="2400" dirty="0" smtClean="0"/>
              <a:t>Rich individual-level data or network data are available</a:t>
            </a:r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721853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262" y="2343150"/>
            <a:ext cx="3646967" cy="1485900"/>
          </a:xfrm>
        </p:spPr>
        <p:txBody>
          <a:bodyPr/>
          <a:lstStyle/>
          <a:p>
            <a:r>
              <a:rPr lang="en-GB" dirty="0" smtClean="0"/>
              <a:t>Available ABM software tools</a:t>
            </a:r>
            <a:endParaRPr lang="en-GB" dirty="0"/>
          </a:p>
        </p:txBody>
      </p:sp>
      <p:pic>
        <p:nvPicPr>
          <p:cNvPr id="2050" name="Picture 2" descr="https://ars.els-cdn.com/content/image/1-s2.0-S1574013716301198-gr1_lrg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6369" y="0"/>
            <a:ext cx="6060558" cy="6901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78463" y="4832797"/>
            <a:ext cx="36469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err="1"/>
              <a:t>Abar</a:t>
            </a:r>
            <a:r>
              <a:rPr lang="en-GB" sz="1600" dirty="0"/>
              <a:t>, </a:t>
            </a:r>
            <a:r>
              <a:rPr lang="en-GB" sz="1600" dirty="0" err="1"/>
              <a:t>Sameera</a:t>
            </a:r>
            <a:r>
              <a:rPr lang="en-GB" sz="1600" dirty="0"/>
              <a:t>, et al. "Agent Based Modelling and Simulation tools: A review of the state-of-art software." </a:t>
            </a:r>
            <a:r>
              <a:rPr lang="en-GB" sz="1600" i="1" dirty="0"/>
              <a:t>Computer Science Review</a:t>
            </a:r>
            <a:r>
              <a:rPr lang="en-GB" sz="1600" dirty="0"/>
              <a:t> 24 (2017): 13-33.</a:t>
            </a:r>
          </a:p>
        </p:txBody>
      </p:sp>
      <p:sp>
        <p:nvSpPr>
          <p:cNvPr id="5" name="Oval 4"/>
          <p:cNvSpPr/>
          <p:nvPr/>
        </p:nvSpPr>
        <p:spPr>
          <a:xfrm>
            <a:off x="6528391" y="2072020"/>
            <a:ext cx="1020725" cy="542260"/>
          </a:xfrm>
          <a:prstGeom prst="ellipse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3056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NetLogo</a:t>
            </a:r>
            <a:r>
              <a:rPr lang="en-GB" dirty="0" smtClean="0"/>
              <a:t> Example – Basic traffic simulation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0623" r="305" b="22283"/>
          <a:stretch/>
        </p:blipFill>
        <p:spPr>
          <a:xfrm>
            <a:off x="1371600" y="4269206"/>
            <a:ext cx="9601200" cy="97031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263316" y="2349170"/>
            <a:ext cx="96012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>
                <a:hlinkClick r:id="rId3"/>
              </a:rPr>
              <a:t>http://www.netlogoweb.org/launch#http://</a:t>
            </a:r>
            <a:r>
              <a:rPr lang="en-GB" sz="2000" dirty="0" smtClean="0">
                <a:hlinkClick r:id="rId3"/>
              </a:rPr>
              <a:t>www.netlogoweb.org/assets/modelslib/Sample%20Models/Social%20Science/Traffic%20Basic.nlogo</a:t>
            </a:r>
            <a:r>
              <a:rPr lang="en-GB" sz="2000" dirty="0" smtClean="0"/>
              <a:t> </a:t>
            </a:r>
            <a:endParaRPr lang="en-GB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1263316" y="3568516"/>
            <a:ext cx="66209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Think about: How does a traffic congestion form? 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582449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Netlogo</a:t>
            </a:r>
            <a:r>
              <a:rPr lang="en-GB" dirty="0" smtClean="0"/>
              <a:t> example: Wolf sheep predation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428750"/>
            <a:ext cx="9601200" cy="5382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dirty="0">
                <a:hlinkClick r:id="rId2"/>
              </a:rPr>
              <a:t>http://www.netlogoweb.org/launch#http://</a:t>
            </a:r>
            <a:r>
              <a:rPr lang="en-GB" dirty="0" smtClean="0">
                <a:hlinkClick r:id="rId2"/>
              </a:rPr>
              <a:t>ccl.northwestern.edu/netlogo/models/models/Sample%20Models/Biology/Wolf%20Sheep%20Predation.nlogo</a:t>
            </a:r>
            <a:r>
              <a:rPr lang="en-GB" dirty="0" smtClean="0"/>
              <a:t> 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371600" y="2490535"/>
            <a:ext cx="460809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Think about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smtClean="0"/>
              <a:t>Is the wolf-sheep-grass system stable?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smtClean="0"/>
              <a:t>Under what conditions is the system stable?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smtClean="0"/>
              <a:t>Under what conditions will the wolf go extinct? </a:t>
            </a:r>
            <a:endParaRPr lang="en-GB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2989" y="2348163"/>
            <a:ext cx="4259179" cy="425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603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Agent-based modelling?</a:t>
            </a:r>
          </a:p>
        </p:txBody>
      </p:sp>
    </p:spTree>
    <p:extLst>
      <p:ext uri="{BB962C8B-B14F-4D97-AF65-F5344CB8AC3E}">
        <p14:creationId xmlns:p14="http://schemas.microsoft.com/office/powerpoint/2010/main" val="175604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Have a go at </a:t>
            </a:r>
            <a:r>
              <a:rPr lang="en-GB" dirty="0" err="1" smtClean="0"/>
              <a:t>NetLogo</a:t>
            </a:r>
            <a:r>
              <a:rPr lang="en-GB" dirty="0" smtClean="0"/>
              <a:t> yourself!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9037" y="1805940"/>
            <a:ext cx="9739964" cy="73152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2400" dirty="0">
                <a:solidFill>
                  <a:schemeClr val="tx1"/>
                </a:solidFill>
                <a:hlinkClick r:id="rId2"/>
              </a:rPr>
              <a:t>https://ccl.northwestern.edu/netlogo</a:t>
            </a:r>
            <a:r>
              <a:rPr lang="en-GB" sz="2400" dirty="0" smtClean="0">
                <a:solidFill>
                  <a:schemeClr val="tx1"/>
                </a:solidFill>
                <a:hlinkClick r:id="rId2"/>
              </a:rPr>
              <a:t>/</a:t>
            </a:r>
            <a:r>
              <a:rPr lang="en-GB" sz="2400" dirty="0" smtClean="0">
                <a:solidFill>
                  <a:schemeClr val="tx1"/>
                </a:solidFill>
              </a:rPr>
              <a:t> and go to </a:t>
            </a:r>
            <a:r>
              <a:rPr lang="en-GB" sz="2400" b="1" i="1" dirty="0" err="1" smtClean="0">
                <a:solidFill>
                  <a:schemeClr val="tx1"/>
                </a:solidFill>
              </a:rPr>
              <a:t>NetLogo</a:t>
            </a:r>
            <a:r>
              <a:rPr lang="en-GB" sz="2400" b="1" i="1" dirty="0" smtClean="0">
                <a:solidFill>
                  <a:schemeClr val="tx1"/>
                </a:solidFill>
              </a:rPr>
              <a:t> Web</a:t>
            </a:r>
            <a:endParaRPr lang="en-GB" sz="2400" b="1" i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2436" y="2606048"/>
            <a:ext cx="3392699" cy="33926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5367" y="2606049"/>
            <a:ext cx="3355600" cy="3355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75" y="2538186"/>
            <a:ext cx="3436798" cy="343679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478252" y="6006190"/>
            <a:ext cx="24304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C</a:t>
            </a:r>
            <a:r>
              <a:rPr lang="en-GB" sz="2000" dirty="0" smtClean="0"/>
              <a:t>ombustion </a:t>
            </a:r>
            <a:r>
              <a:rPr lang="en-GB" sz="2000" dirty="0"/>
              <a:t>reaction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196675" y="5979191"/>
            <a:ext cx="24616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 smtClean="0"/>
              <a:t>Virus spread network</a:t>
            </a:r>
            <a:endParaRPr lang="en-GB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8563460" y="6006190"/>
            <a:ext cx="32435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000" dirty="0" smtClean="0"/>
              <a:t>Neighbourhood segregation 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077590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Practical SESSION: USING NETLOGO TO BUILD AN abm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491922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544918"/>
            <a:ext cx="9601200" cy="281763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>Reading list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318437"/>
            <a:ext cx="9601200" cy="5443869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Crooks, A., Malleson, N., Manley, E., &amp; Heppenstall, A. (2018). </a:t>
            </a:r>
            <a:r>
              <a:rPr lang="en-GB" i="1" u="sng" dirty="0"/>
              <a:t>Agent-based modelling and geographical information systems: a practical primer</a:t>
            </a:r>
            <a:r>
              <a:rPr lang="en-GB" dirty="0"/>
              <a:t>. Sage.</a:t>
            </a:r>
            <a:endParaRPr lang="en-GB" dirty="0" smtClean="0"/>
          </a:p>
          <a:p>
            <a:r>
              <a:rPr lang="en-GB" dirty="0" err="1" smtClean="0"/>
              <a:t>Brunsdon</a:t>
            </a:r>
            <a:r>
              <a:rPr lang="en-GB" dirty="0"/>
              <a:t>, C. and Singleton, S. (2015) </a:t>
            </a:r>
            <a:r>
              <a:rPr lang="en-GB" dirty="0" err="1"/>
              <a:t>Geocomputation</a:t>
            </a:r>
            <a:r>
              <a:rPr lang="en-GB" dirty="0"/>
              <a:t>: a practical primer, p392 pages, SAGE. Edmonds, B., Meyer, R., 2013. </a:t>
            </a:r>
            <a:r>
              <a:rPr lang="en-GB" i="1" u="sng" dirty="0">
                <a:hlinkClick r:id="rId2"/>
              </a:rPr>
              <a:t>Simulating social complexity : a handbook</a:t>
            </a:r>
            <a:r>
              <a:rPr lang="en-GB" dirty="0"/>
              <a:t> . Springer-</a:t>
            </a:r>
            <a:r>
              <a:rPr lang="en-GB" dirty="0" err="1"/>
              <a:t>Verlag</a:t>
            </a:r>
            <a:r>
              <a:rPr lang="en-GB" dirty="0"/>
              <a:t>, Heidelberg.</a:t>
            </a:r>
          </a:p>
          <a:p>
            <a:r>
              <a:rPr lang="en-GB" dirty="0"/>
              <a:t>Gilbert, G.N. and Troitzsch, K.G. (2005) </a:t>
            </a:r>
            <a:r>
              <a:rPr lang="en-GB" i="1" u="sng" dirty="0">
                <a:hlinkClick r:id="rId3"/>
              </a:rPr>
              <a:t>Simulation for the social scientist</a:t>
            </a:r>
            <a:r>
              <a:rPr lang="en-GB" dirty="0"/>
              <a:t> . Open University Press, Maidenhead, England; New York, NY.</a:t>
            </a:r>
          </a:p>
          <a:p>
            <a:r>
              <a:rPr lang="en-GB" dirty="0"/>
              <a:t>Heppenstall, A.J., Crooks, A.T., See, L.M. and Batty, M. (2012) </a:t>
            </a:r>
            <a:r>
              <a:rPr lang="en-GB" i="1" u="sng" dirty="0">
                <a:hlinkClick r:id="rId4"/>
              </a:rPr>
              <a:t>Agent-based models of geographical systems</a:t>
            </a:r>
            <a:r>
              <a:rPr lang="en-GB" dirty="0"/>
              <a:t> . Springer.</a:t>
            </a:r>
          </a:p>
          <a:p>
            <a:r>
              <a:rPr lang="en-GB" dirty="0"/>
              <a:t>O’Sullivan, D. and Perry, G.L. (2013) </a:t>
            </a:r>
            <a:r>
              <a:rPr lang="en-GB" i="1" u="sng" dirty="0">
                <a:hlinkClick r:id="rId5"/>
              </a:rPr>
              <a:t>Spatial simulation : exploring pattern and process</a:t>
            </a:r>
            <a:r>
              <a:rPr lang="en-GB" dirty="0"/>
              <a:t> . John Wiley &amp; Sons </a:t>
            </a:r>
            <a:r>
              <a:rPr lang="en-GB" dirty="0" err="1"/>
              <a:t>Inc</a:t>
            </a:r>
            <a:r>
              <a:rPr lang="en-GB" dirty="0"/>
              <a:t>, Chichester, West Sussex, UK.</a:t>
            </a:r>
          </a:p>
          <a:p>
            <a:r>
              <a:rPr lang="en-GB" dirty="0"/>
              <a:t>Tesfatsion, L., &amp; Judd, K. L. (Eds.). (2006). </a:t>
            </a:r>
            <a:r>
              <a:rPr lang="en-GB" i="1" u="sng" dirty="0"/>
              <a:t>Handbook of computational economics: agent-based computational economics (Vol. 2)</a:t>
            </a:r>
            <a:r>
              <a:rPr lang="en-GB" dirty="0"/>
              <a:t>. Elsevier.</a:t>
            </a:r>
          </a:p>
          <a:p>
            <a:r>
              <a:rPr lang="en-GB" dirty="0"/>
              <a:t>Hamill, L., &amp; Gilbert, G. N. (2016). </a:t>
            </a:r>
            <a:r>
              <a:rPr lang="en-GB" i="1" u="sng" dirty="0"/>
              <a:t>Agent-based modelling in economics</a:t>
            </a:r>
            <a:r>
              <a:rPr lang="en-GB" dirty="0"/>
              <a:t>. UK: John Wiley &amp; Sons. </a:t>
            </a:r>
          </a:p>
          <a:p>
            <a:r>
              <a:rPr lang="en-GB" dirty="0"/>
              <a:t>Gilbert, N., &amp; Terna, P. (2000). </a:t>
            </a:r>
            <a:r>
              <a:rPr lang="en-GB" i="1" u="sng" dirty="0"/>
              <a:t>How to build and use agent-based models in social science</a:t>
            </a:r>
            <a:r>
              <a:rPr lang="en-GB" dirty="0"/>
              <a:t>. Mind &amp; Society, 1(1), 57-72</a:t>
            </a:r>
            <a:r>
              <a:rPr lang="en-GB" dirty="0" smtClean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21184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3512" y="477169"/>
            <a:ext cx="8733656" cy="1143000"/>
          </a:xfrm>
        </p:spPr>
        <p:txBody>
          <a:bodyPr>
            <a:normAutofit fontScale="90000"/>
          </a:bodyPr>
          <a:lstStyle/>
          <a:p>
            <a:r>
              <a:rPr lang="en-GB" sz="4000" dirty="0"/>
              <a:t>Agent-Based Modelling (ABM</a:t>
            </a:r>
            <a:r>
              <a:rPr lang="en-GB" sz="4000" dirty="0" smtClean="0"/>
              <a:t>) </a:t>
            </a:r>
            <a:r>
              <a:rPr lang="en-US" dirty="0"/>
              <a:t>– All about the individual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6844" y="1515996"/>
            <a:ext cx="6577811" cy="256553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en-GB" sz="2400" dirty="0" smtClean="0"/>
              <a:t>Computer simulation of autonomous, heterogeneous and interacting individual agents situated </a:t>
            </a:r>
            <a:r>
              <a:rPr lang="en-GB" sz="2400" dirty="0"/>
              <a:t>in a virtual </a:t>
            </a:r>
            <a:r>
              <a:rPr lang="en-GB" sz="2400" dirty="0" smtClean="0"/>
              <a:t>environment</a:t>
            </a:r>
            <a:endParaRPr lang="en-GB" sz="2400" dirty="0"/>
          </a:p>
        </p:txBody>
      </p:sp>
      <p:graphicFrame>
        <p:nvGraphicFramePr>
          <p:cNvPr id="1026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522220"/>
              </p:ext>
            </p:extLst>
          </p:nvPr>
        </p:nvGraphicFramePr>
        <p:xfrm>
          <a:off x="7484840" y="2091473"/>
          <a:ext cx="2952328" cy="22689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8" name="Photo Editor Photo" r:id="rId4" imgW="3048264" imgH="2286198" progId="">
                  <p:embed/>
                </p:oleObj>
              </mc:Choice>
              <mc:Fallback>
                <p:oleObj name="Photo Editor Photo" r:id="rId4" imgW="3048264" imgH="2286198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84840" y="2091473"/>
                        <a:ext cx="2952328" cy="2268919"/>
                      </a:xfrm>
                      <a:prstGeom prst="rect">
                        <a:avLst/>
                      </a:prstGeom>
                      <a:noFill/>
                      <a:ln w="38100">
                        <a:solidFill>
                          <a:schemeClr val="accent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7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27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2446865"/>
              </p:ext>
            </p:extLst>
          </p:nvPr>
        </p:nvGraphicFramePr>
        <p:xfrm>
          <a:off x="7456043" y="4448452"/>
          <a:ext cx="2949626" cy="22256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9" name="Photo Editor Photo" r:id="rId6" imgW="3048264" imgH="2286198" progId="">
                  <p:embed/>
                </p:oleObj>
              </mc:Choice>
              <mc:Fallback>
                <p:oleObj name="Photo Editor Photo" r:id="rId6" imgW="3048264" imgH="2286198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56043" y="4448452"/>
                        <a:ext cx="2949626" cy="2225626"/>
                      </a:xfrm>
                      <a:prstGeom prst="rect">
                        <a:avLst/>
                      </a:prstGeom>
                      <a:noFill/>
                      <a:ln w="38100">
                        <a:solidFill>
                          <a:schemeClr val="accent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7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 descr="sim_city.jpg"/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56594" y="3645128"/>
            <a:ext cx="4038600" cy="3028950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44669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4690864" cy="1143000"/>
          </a:xfrm>
        </p:spPr>
        <p:txBody>
          <a:bodyPr>
            <a:normAutofit/>
          </a:bodyPr>
          <a:lstStyle/>
          <a:p>
            <a:r>
              <a:rPr lang="en-GB" dirty="0"/>
              <a:t>Example: SimCity</a:t>
            </a:r>
          </a:p>
        </p:txBody>
      </p:sp>
      <p:sp>
        <p:nvSpPr>
          <p:cNvPr id="6" name="Rectangle 5"/>
          <p:cNvSpPr/>
          <p:nvPr/>
        </p:nvSpPr>
        <p:spPr>
          <a:xfrm>
            <a:off x="3556248" y="5894788"/>
            <a:ext cx="52319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dirty="0">
                <a:hlinkClick r:id="rId3"/>
              </a:rPr>
              <a:t>https://</a:t>
            </a:r>
            <a:r>
              <a:rPr lang="en-GB" dirty="0" smtClean="0">
                <a:hlinkClick r:id="rId3"/>
              </a:rPr>
              <a:t>www.youtube.com/watch?v=vS0qURl_JJY</a:t>
            </a:r>
            <a:endParaRPr lang="en-GB" dirty="0"/>
          </a:p>
        </p:txBody>
      </p:sp>
      <p:pic>
        <p:nvPicPr>
          <p:cNvPr id="5" name="vS0qURl_JJY"/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145239" y="1146185"/>
            <a:ext cx="8053921" cy="4530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112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1504" y="394954"/>
            <a:ext cx="4176464" cy="922114"/>
          </a:xfrm>
        </p:spPr>
        <p:txBody>
          <a:bodyPr>
            <a:normAutofit fontScale="90000"/>
          </a:bodyPr>
          <a:lstStyle/>
          <a:p>
            <a:r>
              <a:rPr lang="en-CA" dirty="0"/>
              <a:t>Aggregate </a:t>
            </a:r>
            <a:r>
              <a:rPr lang="en-CA" dirty="0" err="1"/>
              <a:t>vs</a:t>
            </a:r>
            <a:r>
              <a:rPr lang="en-CA" dirty="0"/>
              <a:t> Individual Level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1772816"/>
            <a:ext cx="4176464" cy="4608512"/>
          </a:xfrm>
        </p:spPr>
        <p:txBody>
          <a:bodyPr>
            <a:normAutofit/>
          </a:bodyPr>
          <a:lstStyle/>
          <a:p>
            <a:r>
              <a:rPr lang="en-GB" sz="2400" dirty="0"/>
              <a:t>‘Traditional’ modelling methods work at an aggregate level, from the </a:t>
            </a:r>
            <a:r>
              <a:rPr lang="en-GB" sz="2400" b="1" dirty="0"/>
              <a:t>top-down</a:t>
            </a:r>
          </a:p>
          <a:p>
            <a:endParaRPr lang="en-GB" sz="2400" dirty="0"/>
          </a:p>
          <a:p>
            <a:pPr lvl="1"/>
            <a:r>
              <a:rPr lang="en-GB" sz="2400" dirty="0"/>
              <a:t>E.g. Regression, spatial interaction modelling, location-allocation, etc.</a:t>
            </a:r>
          </a:p>
          <a:p>
            <a:endParaRPr lang="en-GB" sz="2400" dirty="0"/>
          </a:p>
          <a:p>
            <a:endParaRPr lang="en-GB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1985" y="274638"/>
            <a:ext cx="4570295" cy="6381328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9125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Aggregate vs. </a:t>
            </a:r>
            <a:r>
              <a:rPr lang="en-GB" dirty="0" smtClean="0"/>
              <a:t>individual-level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6059016" cy="4925144"/>
          </a:xfrm>
        </p:spPr>
        <p:txBody>
          <a:bodyPr>
            <a:normAutofit/>
          </a:bodyPr>
          <a:lstStyle/>
          <a:p>
            <a:r>
              <a:rPr lang="en-CA" sz="2400" dirty="0"/>
              <a:t>Systems are driven by individuals</a:t>
            </a:r>
          </a:p>
          <a:p>
            <a:pPr lvl="1"/>
            <a:r>
              <a:rPr lang="en-CA" sz="2400" dirty="0"/>
              <a:t>(cars, people, ants, trees, whatever)</a:t>
            </a:r>
          </a:p>
          <a:p>
            <a:r>
              <a:rPr lang="en-CA" sz="2400" dirty="0"/>
              <a:t>Not controlled by god</a:t>
            </a:r>
          </a:p>
          <a:p>
            <a:r>
              <a:rPr lang="en-CA" sz="2400" b="1" dirty="0"/>
              <a:t>Bottom-up modelling</a:t>
            </a:r>
          </a:p>
          <a:p>
            <a:pPr lvl="1"/>
            <a:r>
              <a:rPr lang="en-CA" sz="2400" dirty="0"/>
              <a:t>An alternative approach to modelling</a:t>
            </a:r>
          </a:p>
          <a:p>
            <a:pPr lvl="1"/>
            <a:r>
              <a:rPr lang="en-CA" sz="2400" dirty="0"/>
              <a:t>Rather than controlling from the top, try to represent the </a:t>
            </a:r>
            <a:r>
              <a:rPr lang="en-CA" sz="2400" i="1" dirty="0"/>
              <a:t>individuals</a:t>
            </a:r>
            <a:endParaRPr lang="en-CA" sz="2400" dirty="0"/>
          </a:p>
          <a:p>
            <a:pPr lvl="1"/>
            <a:r>
              <a:rPr lang="en-CA" sz="2400" dirty="0" smtClean="0"/>
              <a:t>Model the individual behaviour </a:t>
            </a:r>
            <a:r>
              <a:rPr lang="en-CA" sz="2400" i="1" dirty="0" smtClean="0"/>
              <a:t>directly </a:t>
            </a:r>
          </a:p>
          <a:p>
            <a:pPr lvl="1"/>
            <a:r>
              <a:rPr lang="en-CA" sz="2400" dirty="0"/>
              <a:t>L</a:t>
            </a:r>
            <a:r>
              <a:rPr lang="en-CA" sz="2400" i="1" dirty="0" smtClean="0"/>
              <a:t>et the system evolve by itself</a:t>
            </a:r>
            <a:endParaRPr lang="en-CA" sz="2400" i="1" dirty="0"/>
          </a:p>
        </p:txBody>
      </p:sp>
      <p:pic>
        <p:nvPicPr>
          <p:cNvPr id="193540" name="Picture 4" descr="http://farm5.staticflickr.com/4020/5144470548_88000bd4d7_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04366" y="2996953"/>
            <a:ext cx="2276475" cy="304800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8212270" y="6044953"/>
            <a:ext cx="2268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800" dirty="0"/>
              <a:t>Picture by </a:t>
            </a:r>
            <a:r>
              <a:rPr lang="en-CA" sz="800" dirty="0" err="1"/>
              <a:t>Wayan</a:t>
            </a:r>
            <a:r>
              <a:rPr lang="en-CA" sz="800" dirty="0"/>
              <a:t> </a:t>
            </a:r>
            <a:r>
              <a:rPr lang="en-CA" sz="800" dirty="0" err="1"/>
              <a:t>Vota</a:t>
            </a:r>
            <a:endParaRPr lang="en-CA" sz="800" dirty="0"/>
          </a:p>
          <a:p>
            <a:r>
              <a:rPr lang="en-CA" sz="800" dirty="0"/>
              <a:t>(http://www.flickr.com/photos/dcmetroblogger/)</a:t>
            </a:r>
            <a:endParaRPr lang="en-GB" sz="800" dirty="0"/>
          </a:p>
        </p:txBody>
      </p:sp>
    </p:spTree>
    <p:extLst>
      <p:ext uri="{BB962C8B-B14F-4D97-AF65-F5344CB8AC3E}">
        <p14:creationId xmlns:p14="http://schemas.microsoft.com/office/powerpoint/2010/main" val="1902833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Aggregate vs. individual-level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985211"/>
            <a:ext cx="9601200" cy="4403557"/>
          </a:xfrm>
        </p:spPr>
        <p:txBody>
          <a:bodyPr>
            <a:normAutofit/>
          </a:bodyPr>
          <a:lstStyle/>
          <a:p>
            <a:r>
              <a:rPr lang="en-CA" sz="2400" dirty="0"/>
              <a:t>Aggregate models work very well in some situations</a:t>
            </a:r>
          </a:p>
          <a:p>
            <a:pPr lvl="1"/>
            <a:r>
              <a:rPr lang="en-CA" sz="2400" dirty="0"/>
              <a:t>Homogeneous individuals</a:t>
            </a:r>
          </a:p>
          <a:p>
            <a:pPr lvl="1"/>
            <a:r>
              <a:rPr lang="en-CA" sz="2400" dirty="0"/>
              <a:t>Interactions not important</a:t>
            </a:r>
          </a:p>
          <a:p>
            <a:pPr lvl="1"/>
            <a:r>
              <a:rPr lang="en-CA" sz="2400" dirty="0"/>
              <a:t>Very large systems (</a:t>
            </a:r>
            <a:r>
              <a:rPr lang="en-CA" sz="2400" dirty="0" smtClean="0"/>
              <a:t>movement of people</a:t>
            </a:r>
            <a:r>
              <a:rPr lang="en-CA" sz="2400" dirty="0"/>
              <a:t>)</a:t>
            </a:r>
          </a:p>
          <a:p>
            <a:r>
              <a:rPr lang="en-GB" sz="2400" dirty="0" smtClean="0"/>
              <a:t>But </a:t>
            </a:r>
            <a:r>
              <a:rPr lang="en-GB" sz="2400" dirty="0"/>
              <a:t>they miss some important things:</a:t>
            </a:r>
          </a:p>
          <a:p>
            <a:pPr lvl="1"/>
            <a:r>
              <a:rPr lang="en-GB" sz="2400" dirty="0"/>
              <a:t>Low-level dynamics, i.e. “smoothing out” (Batty, 2005)</a:t>
            </a:r>
          </a:p>
          <a:p>
            <a:pPr lvl="1"/>
            <a:r>
              <a:rPr lang="en-GB" sz="2400" dirty="0"/>
              <a:t>Interactions </a:t>
            </a:r>
            <a:r>
              <a:rPr lang="en-GB" sz="2400" dirty="0" smtClean="0"/>
              <a:t>(e.g. spread of COVID-19)</a:t>
            </a:r>
          </a:p>
          <a:p>
            <a:pPr lvl="1"/>
            <a:r>
              <a:rPr lang="en-GB" sz="2400" dirty="0" smtClean="0"/>
              <a:t>Emergence </a:t>
            </a:r>
          </a:p>
          <a:p>
            <a:pPr lvl="1"/>
            <a:r>
              <a:rPr lang="en-CA" sz="2400" i="1" dirty="0" smtClean="0"/>
              <a:t>Complex </a:t>
            </a:r>
            <a:r>
              <a:rPr lang="en-CA" sz="2400" i="1" dirty="0"/>
              <a:t>systems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889464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complex system?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1" y="2286000"/>
            <a:ext cx="6244542" cy="3898232"/>
          </a:xfrm>
        </p:spPr>
        <p:txBody>
          <a:bodyPr>
            <a:normAutofit/>
          </a:bodyPr>
          <a:lstStyle/>
          <a:p>
            <a:r>
              <a:rPr lang="en-US" sz="2400" dirty="0"/>
              <a:t>Lots of individual components (individuals, </a:t>
            </a:r>
            <a:r>
              <a:rPr lang="en-GB" sz="2400" dirty="0" smtClean="0"/>
              <a:t>organisations</a:t>
            </a:r>
            <a:r>
              <a:rPr lang="en-US" sz="2400" dirty="0" smtClean="0"/>
              <a:t>)</a:t>
            </a:r>
            <a:endParaRPr lang="en-US" sz="2400" dirty="0"/>
          </a:p>
          <a:p>
            <a:r>
              <a:rPr lang="en-US" sz="2400" dirty="0"/>
              <a:t>Each have a relationship with other components</a:t>
            </a:r>
          </a:p>
          <a:p>
            <a:r>
              <a:rPr lang="en-US" sz="2400" dirty="0"/>
              <a:t>Changes over space</a:t>
            </a:r>
          </a:p>
          <a:p>
            <a:r>
              <a:rPr lang="en-US" sz="2400" dirty="0"/>
              <a:t>Changes over time</a:t>
            </a:r>
          </a:p>
          <a:p>
            <a:r>
              <a:rPr lang="en-US" sz="2400" dirty="0" smtClean="0"/>
              <a:t>Unknown </a:t>
            </a:r>
            <a:r>
              <a:rPr lang="en-US" sz="2400" dirty="0"/>
              <a:t>what the outcome is (emergence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7735" y="2286000"/>
            <a:ext cx="3454078" cy="345407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009681" y="5790968"/>
            <a:ext cx="3259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Game </a:t>
            </a:r>
            <a:r>
              <a:rPr lang="en-GB" dirty="0"/>
              <a:t>of Life: Cellular Automata</a:t>
            </a:r>
          </a:p>
        </p:txBody>
      </p:sp>
    </p:spTree>
    <p:extLst>
      <p:ext uri="{BB962C8B-B14F-4D97-AF65-F5344CB8AC3E}">
        <p14:creationId xmlns:p14="http://schemas.microsoft.com/office/powerpoint/2010/main" val="127995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26650</TotalTime>
  <Words>1700</Words>
  <Application>Microsoft Office PowerPoint</Application>
  <PresentationFormat>Widescreen</PresentationFormat>
  <Paragraphs>213</Paragraphs>
  <Slides>32</Slides>
  <Notes>16</Notes>
  <HiddenSlides>0</HiddenSlides>
  <MMClips>3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Franklin Gothic Book</vt:lpstr>
      <vt:lpstr>Crop</vt:lpstr>
      <vt:lpstr>Photo Editor Photo</vt:lpstr>
      <vt:lpstr>Agent-based modelling</vt:lpstr>
      <vt:lpstr>What are we doing today?</vt:lpstr>
      <vt:lpstr>What is Agent-based modelling?</vt:lpstr>
      <vt:lpstr>Agent-Based Modelling (ABM) – All about the individual</vt:lpstr>
      <vt:lpstr>Example: SimCity</vt:lpstr>
      <vt:lpstr>Aggregate vs Individual Level</vt:lpstr>
      <vt:lpstr>Aggregate vs. individual-level</vt:lpstr>
      <vt:lpstr>Aggregate vs. individual-level</vt:lpstr>
      <vt:lpstr>What is a complex system?</vt:lpstr>
      <vt:lpstr>What is an agent? (I)</vt:lpstr>
      <vt:lpstr>What is an agent? (II)</vt:lpstr>
      <vt:lpstr>What is an agent? (III)</vt:lpstr>
      <vt:lpstr>What is an agent? (IV)</vt:lpstr>
      <vt:lpstr>Modelling human behaviour in ABM</vt:lpstr>
      <vt:lpstr>ABM vs Microsimulation</vt:lpstr>
      <vt:lpstr>How does ABM differ from microsimulation?</vt:lpstr>
      <vt:lpstr>Appeal of ABM – Natural way of thinking</vt:lpstr>
      <vt:lpstr>Appeal of ABM – Modelling emergence </vt:lpstr>
      <vt:lpstr>Appeal of ABM</vt:lpstr>
      <vt:lpstr>Disadvantages of ABM</vt:lpstr>
      <vt:lpstr>Disadvantages of ABM</vt:lpstr>
      <vt:lpstr>PowerPoint Presentation</vt:lpstr>
      <vt:lpstr>PowerPoint Presentation</vt:lpstr>
      <vt:lpstr>ABM Example: COVID-19 measures</vt:lpstr>
      <vt:lpstr>Example 2: Simulation of a flu pandemic outbreak in the continental United States, initially introduced by the arrival of 10 infected individuals in Los Angeles</vt:lpstr>
      <vt:lpstr>When to use ABM</vt:lpstr>
      <vt:lpstr>Available ABM software tools</vt:lpstr>
      <vt:lpstr>NetLogo Example – Basic traffic simulation</vt:lpstr>
      <vt:lpstr>Netlogo example: Wolf sheep predation</vt:lpstr>
      <vt:lpstr>Have a go at NetLogo yourself!</vt:lpstr>
      <vt:lpstr>Practical SESSION: USING NETLOGO TO BUILD AN abm</vt:lpstr>
      <vt:lpstr>Reading list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Alison Heppenstall-Ross</dc:creator>
  <cp:lastModifiedBy>Jiaqi Ge</cp:lastModifiedBy>
  <cp:revision>156</cp:revision>
  <cp:lastPrinted>2017-02-21T21:15:19Z</cp:lastPrinted>
  <dcterms:created xsi:type="dcterms:W3CDTF">2017-02-17T11:51:29Z</dcterms:created>
  <dcterms:modified xsi:type="dcterms:W3CDTF">2022-03-15T11:04:28Z</dcterms:modified>
</cp:coreProperties>
</file>

<file path=docProps/thumbnail.jpeg>
</file>